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Source Code Pro"/>
      <p:regular r:id="rId28"/>
      <p:bold r:id="rId29"/>
      <p:italic r:id="rId30"/>
      <p:boldItalic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SourceCodePr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boldItalic.fntdata"/><Relationship Id="rId30" Type="http://schemas.openxmlformats.org/officeDocument/2006/relationships/font" Target="fonts/SourceCodePro-italic.fntdata"/><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c8311f0d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c8311f0d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c8311f0d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c8311f0d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c8311f0df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c8311f0df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c8311f0d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c8311f0d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c8311f0df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c8311f0df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c8311f0df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c8311f0d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c8311f0d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c8311f0d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c8311f0df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c8311f0df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c8311f0d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c8311f0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c8311f0d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c8311f0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c8311f0d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c8311f0d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c8311f0d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c8311f0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c8311f0d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c8311f0d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c8311f0d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c8311f0d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c8311f0df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c8311f0df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www.kaggle.com/paultimothymooney/chest-xray-pneumoni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QML-PM</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Accelerating Precision Medicine with Quantum Computing and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Prototype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cxnSp>
        <p:nvCxnSpPr>
          <p:cNvPr id="129" name="Google Shape;129;p23"/>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130" name="Google Shape;130;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Parts of Our Project</a:t>
            </a:r>
            <a:endParaRPr/>
          </a:p>
        </p:txBody>
      </p:sp>
      <p:sp>
        <p:nvSpPr>
          <p:cNvPr id="131" name="Google Shape;131;p23"/>
          <p:cNvSpPr/>
          <p:nvPr/>
        </p:nvSpPr>
        <p:spPr>
          <a:xfrm>
            <a:off x="421176" y="2235693"/>
            <a:ext cx="1329900" cy="13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nvSpPr>
        <p:spPr>
          <a:xfrm>
            <a:off x="421225" y="259675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Frontend</a:t>
            </a:r>
            <a:endParaRPr sz="1800">
              <a:solidFill>
                <a:schemeClr val="lt1"/>
              </a:solidFill>
              <a:latin typeface="Source Code Pro"/>
              <a:ea typeface="Source Code Pro"/>
              <a:cs typeface="Source Code Pro"/>
              <a:sym typeface="Source Code Pro"/>
            </a:endParaRPr>
          </a:p>
        </p:txBody>
      </p:sp>
      <p:sp>
        <p:nvSpPr>
          <p:cNvPr id="133" name="Google Shape;133;p23"/>
          <p:cNvSpPr/>
          <p:nvPr/>
        </p:nvSpPr>
        <p:spPr>
          <a:xfrm>
            <a:off x="2253122" y="1423415"/>
            <a:ext cx="295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nvSpPr>
        <p:spPr>
          <a:xfrm>
            <a:off x="2253125" y="2596750"/>
            <a:ext cx="29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QML-PM</a:t>
            </a:r>
            <a:endParaRPr sz="3000">
              <a:solidFill>
                <a:schemeClr val="lt1"/>
              </a:solidFill>
              <a:latin typeface="Source Code Pro"/>
              <a:ea typeface="Source Code Pro"/>
              <a:cs typeface="Source Code Pro"/>
              <a:sym typeface="Source Code Pro"/>
            </a:endParaRPr>
          </a:p>
        </p:txBody>
      </p:sp>
      <p:sp>
        <p:nvSpPr>
          <p:cNvPr id="135" name="Google Shape;135;p23"/>
          <p:cNvSpPr/>
          <p:nvPr/>
        </p:nvSpPr>
        <p:spPr>
          <a:xfrm>
            <a:off x="5709626" y="2147440"/>
            <a:ext cx="1506600" cy="150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nvSpPr>
        <p:spPr>
          <a:xfrm>
            <a:off x="57098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QuTorch</a:t>
            </a:r>
            <a:endParaRPr sz="1800">
              <a:solidFill>
                <a:schemeClr val="lt1"/>
              </a:solidFill>
              <a:latin typeface="Source Code Pro"/>
              <a:ea typeface="Source Code Pro"/>
              <a:cs typeface="Source Code Pro"/>
              <a:sym typeface="Source Code Pro"/>
            </a:endParaRPr>
          </a:p>
        </p:txBody>
      </p:sp>
      <p:sp>
        <p:nvSpPr>
          <p:cNvPr id="137" name="Google Shape;137;p23"/>
          <p:cNvSpPr/>
          <p:nvPr/>
        </p:nvSpPr>
        <p:spPr>
          <a:xfrm>
            <a:off x="7718079" y="2394636"/>
            <a:ext cx="1012500" cy="10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txBox="1"/>
          <p:nvPr/>
        </p:nvSpPr>
        <p:spPr>
          <a:xfrm>
            <a:off x="7718425" y="2596750"/>
            <a:ext cx="10125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Source Code Pro"/>
                <a:ea typeface="Source Code Pro"/>
                <a:cs typeface="Source Code Pro"/>
                <a:sym typeface="Source Code Pro"/>
              </a:rPr>
              <a:t>QGAN</a:t>
            </a:r>
            <a:endParaRPr sz="1500">
              <a:solidFill>
                <a:schemeClr val="lt1"/>
              </a:solidFill>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cxnSp>
        <p:nvCxnSpPr>
          <p:cNvPr id="143" name="Google Shape;143;p24"/>
          <p:cNvCxnSpPr/>
          <p:nvPr/>
        </p:nvCxnSpPr>
        <p:spPr>
          <a:xfrm>
            <a:off x="433425" y="3724283"/>
            <a:ext cx="3891000" cy="0"/>
          </a:xfrm>
          <a:prstGeom prst="straightConnector1">
            <a:avLst/>
          </a:prstGeom>
          <a:noFill/>
          <a:ln cap="flat" cmpd="sng" w="19050">
            <a:solidFill>
              <a:schemeClr val="lt2"/>
            </a:solidFill>
            <a:prstDash val="solid"/>
            <a:round/>
            <a:headEnd len="sm" w="sm" type="none"/>
            <a:tailEnd len="sm" w="sm" type="none"/>
          </a:ln>
        </p:spPr>
      </p:cxnSp>
      <p:cxnSp>
        <p:nvCxnSpPr>
          <p:cNvPr id="144" name="Google Shape;144;p24"/>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sp>
        <p:nvSpPr>
          <p:cNvPr id="145" name="Google Shape;145;p24"/>
          <p:cNvSpPr txBox="1"/>
          <p:nvPr>
            <p:ph idx="4294967295" type="body"/>
          </p:nvPr>
        </p:nvSpPr>
        <p:spPr>
          <a:xfrm>
            <a:off x="318850"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QuTorch-HG</a:t>
            </a:r>
            <a:endParaRPr b="1" sz="2100">
              <a:solidFill>
                <a:schemeClr val="accent3"/>
              </a:solidFill>
            </a:endParaRPr>
          </a:p>
        </p:txBody>
      </p:sp>
      <p:sp>
        <p:nvSpPr>
          <p:cNvPr id="146" name="Google Shape;146;p24"/>
          <p:cNvSpPr txBox="1"/>
          <p:nvPr>
            <p:ph idx="4294967295" type="body"/>
          </p:nvPr>
        </p:nvSpPr>
        <p:spPr>
          <a:xfrm>
            <a:off x="318844" y="42280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Lorem ipsum dolor sit amet, consectetur adipiscing elit, sed do eiusmod tempor incididunt</a:t>
            </a:r>
            <a:endParaRPr sz="1200"/>
          </a:p>
        </p:txBody>
      </p:sp>
      <p:sp>
        <p:nvSpPr>
          <p:cNvPr id="147" name="Google Shape;147;p24"/>
          <p:cNvSpPr txBox="1"/>
          <p:nvPr>
            <p:ph idx="4294967295" type="body"/>
          </p:nvPr>
        </p:nvSpPr>
        <p:spPr>
          <a:xfrm>
            <a:off x="4825250"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QGAN-HG</a:t>
            </a:r>
            <a:endParaRPr b="1" sz="2100">
              <a:solidFill>
                <a:schemeClr val="accent3"/>
              </a:solidFill>
            </a:endParaRPr>
          </a:p>
        </p:txBody>
      </p:sp>
      <p:sp>
        <p:nvSpPr>
          <p:cNvPr id="148" name="Google Shape;148;p24"/>
          <p:cNvSpPr txBox="1"/>
          <p:nvPr>
            <p:ph idx="4294967295" type="body"/>
          </p:nvPr>
        </p:nvSpPr>
        <p:spPr>
          <a:xfrm>
            <a:off x="4825256" y="42280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Lorem ipsum dolor sit amet, consectetur adipiscing elit, sed do eiusmod tempor incididunt</a:t>
            </a:r>
            <a:endParaRPr sz="1200"/>
          </a:p>
        </p:txBody>
      </p:sp>
      <p:pic>
        <p:nvPicPr>
          <p:cNvPr id="149" name="Google Shape;149;p24"/>
          <p:cNvPicPr preferRelativeResize="0"/>
          <p:nvPr/>
        </p:nvPicPr>
        <p:blipFill>
          <a:blip r:embed="rId3">
            <a:alphaModFix/>
          </a:blip>
          <a:stretch>
            <a:fillRect/>
          </a:stretch>
        </p:blipFill>
        <p:spPr>
          <a:xfrm>
            <a:off x="433425" y="1018275"/>
            <a:ext cx="3891000" cy="2188690"/>
          </a:xfrm>
          <a:prstGeom prst="rect">
            <a:avLst/>
          </a:prstGeom>
          <a:noFill/>
          <a:ln>
            <a:noFill/>
          </a:ln>
        </p:spPr>
      </p:pic>
      <p:pic>
        <p:nvPicPr>
          <p:cNvPr id="150" name="Google Shape;150;p24"/>
          <p:cNvPicPr preferRelativeResize="0"/>
          <p:nvPr/>
        </p:nvPicPr>
        <p:blipFill>
          <a:blip r:embed="rId4">
            <a:alphaModFix/>
          </a:blip>
          <a:stretch>
            <a:fillRect/>
          </a:stretch>
        </p:blipFill>
        <p:spPr>
          <a:xfrm>
            <a:off x="5448337" y="553975"/>
            <a:ext cx="2876925" cy="287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372500"/>
            <a:ext cx="42603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QuTorch-HG</a:t>
            </a:r>
            <a:endParaRPr/>
          </a:p>
        </p:txBody>
      </p:sp>
      <p:sp>
        <p:nvSpPr>
          <p:cNvPr id="156" name="Google Shape;156;p2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rgbClr val="24292F"/>
                </a:solidFill>
                <a:highlight>
                  <a:srgbClr val="FFFFFF"/>
                </a:highlight>
              </a:rPr>
              <a:t>We have created a base neural network model, which utilizes hybrid machine learning to create a model trained from any dataset in ImageNet format. The base model is used as the base for Transfer Learning, on an Image Classification task (based on resnet18). The last layer of this pre-trained model (fully connected/FC layer) is then modified through a quantum machine learning framework, generating a new model. We will be testing its efficiency, practicality, and accuracy. We are training the model with 4 Qubits at 8 epochs. Loss is calculated using the Huber loss method, with the following equation</a:t>
            </a:r>
            <a:endParaRPr sz="1300"/>
          </a:p>
        </p:txBody>
      </p:sp>
      <p:sp>
        <p:nvSpPr>
          <p:cNvPr id="157" name="Google Shape;157;p2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rgbClr val="24292F"/>
                </a:solidFill>
                <a:highlight>
                  <a:srgbClr val="FFFFFF"/>
                </a:highlight>
              </a:rPr>
              <a:t>Firstly, only generated molecules that have a high affinity towards the receptor binding sites are considered valid. [cite:@Andreyev2020] Next, a parameterized quantum circuit with last-layer N measures the expectation values and processes them through a classical stage. Then, we apply the atom layer and bond layer to generate synthetic molecular graphs. Afterward, a batch of real molecules from a training dataset (in this case we are using QM9) and a batch of generated synthetic molecules are fed into a classical discriminator for real/synthetic prediction and Frechet distance score calculation.</a:t>
            </a:r>
            <a:endParaRPr sz="1300"/>
          </a:p>
        </p:txBody>
      </p:sp>
      <p:sp>
        <p:nvSpPr>
          <p:cNvPr id="158" name="Google Shape;158;p25"/>
          <p:cNvSpPr txBox="1"/>
          <p:nvPr>
            <p:ph type="title"/>
          </p:nvPr>
        </p:nvSpPr>
        <p:spPr>
          <a:xfrm>
            <a:off x="4702200" y="372500"/>
            <a:ext cx="42603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QuGAN-HG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25000"/>
              </a:lnSpc>
              <a:spcBef>
                <a:spcPts val="1800"/>
              </a:spcBef>
              <a:spcAft>
                <a:spcPts val="1200"/>
              </a:spcAft>
              <a:buNone/>
            </a:pPr>
            <a:r>
              <a:rPr b="1" lang="en" sz="1700">
                <a:solidFill>
                  <a:srgbClr val="24292F"/>
                </a:solidFill>
                <a:latin typeface="Arial"/>
                <a:ea typeface="Arial"/>
                <a:cs typeface="Arial"/>
                <a:sym typeface="Arial"/>
              </a:rPr>
              <a:t>Data</a:t>
            </a:r>
            <a:endParaRPr/>
          </a:p>
        </p:txBody>
      </p:sp>
      <p:sp>
        <p:nvSpPr>
          <p:cNvPr id="164" name="Google Shape;164;p26"/>
          <p:cNvSpPr txBox="1"/>
          <p:nvPr/>
        </p:nvSpPr>
        <p:spPr>
          <a:xfrm>
            <a:off x="444950" y="1601775"/>
            <a:ext cx="8387400" cy="3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24292F"/>
                </a:solidFill>
                <a:latin typeface="Source Code Pro"/>
                <a:ea typeface="Source Code Pro"/>
                <a:cs typeface="Source Code Pro"/>
                <a:sym typeface="Source Code Pro"/>
              </a:rPr>
              <a:t>Our Image Data is obtained from Standford’s ImageNet collection, a large-scale ontology of images built upon the WordNet structure. ImageNet aims to populate the majority of the 80,000 synsets of WordNet with an average of 500–1000 clean and full-resolution images, with currently over 14,197,122 images and 21841 synsets indexed. The specific dataset used in this example can be found at </a:t>
            </a:r>
            <a:r>
              <a:rPr lang="en" sz="1200">
                <a:solidFill>
                  <a:schemeClr val="hlink"/>
                </a:solidFill>
                <a:uFill>
                  <a:noFill/>
                </a:uFill>
                <a:latin typeface="Source Code Pro"/>
                <a:ea typeface="Source Code Pro"/>
                <a:cs typeface="Source Code Pro"/>
                <a:sym typeface="Source Code Pro"/>
                <a:hlinkClick r:id="rId3"/>
              </a:rPr>
              <a:t>Paul Timothy: Chest X-RAY Pneumonia Dataset</a:t>
            </a:r>
            <a:r>
              <a:rPr lang="en" sz="1200">
                <a:solidFill>
                  <a:srgbClr val="24292F"/>
                </a:solidFill>
                <a:latin typeface="Source Code Pro"/>
                <a:ea typeface="Source Code Pro"/>
                <a:cs typeface="Source Code Pro"/>
                <a:sym typeface="Source Code Pro"/>
              </a:rPr>
              <a:t> and is licensed under CC0 1.0: Public Domain.</a:t>
            </a:r>
            <a:endParaRPr sz="1200">
              <a:solidFill>
                <a:srgbClr val="24292F"/>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200">
                <a:solidFill>
                  <a:srgbClr val="24292F"/>
                </a:solidFill>
                <a:latin typeface="Source Code Pro"/>
                <a:ea typeface="Source Code Pro"/>
                <a:cs typeface="Source Code Pro"/>
                <a:sym typeface="Source Code Pro"/>
              </a:rPr>
              <a:t>The Molecular data used to train our MolGAN and QuGAN models is the QM9 Dataset obtained from Anatole von Lilienfeld. The dataset contains the computed geometric, energetic, electronic, and thermodynamic properties for 134k stable small organic molecules made up of CHONF. These molecules correspond to the subset of all 133,885 species with up to nine heavy atoms (CONF) out of the GDB-17 chemical universe of 166 billion organic molecules. The model is trained on geometries, corresponding harmonic frequencies, dipole moments, polarizabilities, energies, and enthalpies. [cite:@Raghunathan2019]</a:t>
            </a:r>
            <a:endParaRPr sz="1200">
              <a:solidFill>
                <a:srgbClr val="24292F"/>
              </a:solidFill>
              <a:latin typeface="Source Code Pro"/>
              <a:ea typeface="Source Code Pro"/>
              <a:cs typeface="Source Code Pro"/>
              <a:sym typeface="Source Code Pro"/>
            </a:endParaRPr>
          </a:p>
          <a:p>
            <a:pPr indent="0" lvl="0" marL="0" rtl="0" algn="l">
              <a:spcBef>
                <a:spcPts val="120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25000"/>
              </a:lnSpc>
              <a:spcBef>
                <a:spcPts val="1800"/>
              </a:spcBef>
              <a:spcAft>
                <a:spcPts val="1200"/>
              </a:spcAft>
              <a:buNone/>
            </a:pPr>
            <a:r>
              <a:rPr b="1" lang="en" sz="1700">
                <a:solidFill>
                  <a:srgbClr val="24292F"/>
                </a:solidFill>
                <a:latin typeface="Arial"/>
                <a:ea typeface="Arial"/>
                <a:cs typeface="Arial"/>
                <a:sym typeface="Arial"/>
              </a:rPr>
              <a:t>Tools and Hardware</a:t>
            </a:r>
            <a:endParaRPr/>
          </a:p>
        </p:txBody>
      </p:sp>
      <p:sp>
        <p:nvSpPr>
          <p:cNvPr id="170" name="Google Shape;170;p2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4292F"/>
                </a:solidFill>
                <a:highlight>
                  <a:srgbClr val="FFFFFF"/>
                </a:highlight>
              </a:rPr>
              <a:t>The open-source Qiskit framework provides convenient access to multiple quantum simulators as well as a real quantum computer backend. The user can choose to utilize either IBM’s cloud-based QASM simulator technology, Google’s local equivalent Cirq, or Pennylane’s quicker but less accurate lightning simulator. All three backends allow for quick training and testing via quantum simulators and real quantum hardware [cite:@cross2018ibm].</a:t>
            </a:r>
            <a:endParaRPr sz="1100">
              <a:solidFill>
                <a:srgbClr val="24292F"/>
              </a:solidFill>
              <a:highlight>
                <a:srgbClr val="FFFFFF"/>
              </a:highlight>
            </a:endParaRPr>
          </a:p>
          <a:p>
            <a:pPr indent="0" lvl="0" marL="0" rtl="0" algn="l">
              <a:spcBef>
                <a:spcPts val="1600"/>
              </a:spcBef>
              <a:spcAft>
                <a:spcPts val="1600"/>
              </a:spcAft>
              <a:buNone/>
            </a:pPr>
            <a:r>
              <a:rPr lang="en" sz="1100">
                <a:solidFill>
                  <a:srgbClr val="24292F"/>
                </a:solidFill>
                <a:highlight>
                  <a:srgbClr val="FFFFFF"/>
                </a:highlight>
              </a:rPr>
              <a:t>While simulated hardware produces </a:t>
            </a:r>
            <a:r>
              <a:rPr i="1" lang="en" sz="1100">
                <a:solidFill>
                  <a:srgbClr val="24292F"/>
                </a:solidFill>
              </a:rPr>
              <a:t>slightly</a:t>
            </a:r>
            <a:r>
              <a:rPr lang="en" sz="1100">
                <a:solidFill>
                  <a:srgbClr val="24292F"/>
                </a:solidFill>
                <a:highlight>
                  <a:srgbClr val="FFFFFF"/>
                </a:highlight>
              </a:rPr>
              <a:t> different results to actual hardware, the margin is within 1%. The tests below were conducted using actual IBMQ hardware, on the </a:t>
            </a:r>
            <a:r>
              <a:rPr lang="en" sz="900">
                <a:solidFill>
                  <a:srgbClr val="24292F"/>
                </a:solidFill>
              </a:rPr>
              <a:t>ibmq_lima</a:t>
            </a:r>
            <a:r>
              <a:rPr lang="en" sz="1100">
                <a:solidFill>
                  <a:srgbClr val="24292F"/>
                </a:solidFill>
                <a:highlight>
                  <a:srgbClr val="FFFFFF"/>
                </a:highlight>
              </a:rPr>
              <a:t> quantum computer [cite:@IBM:2021]</a:t>
            </a:r>
            <a:endParaRPr sz="1100">
              <a:solidFill>
                <a:srgbClr val="24292F"/>
              </a:solidFill>
              <a:highlight>
                <a:srgbClr val="FFFFFF"/>
              </a:highlight>
            </a:endParaRPr>
          </a:p>
        </p:txBody>
      </p:sp>
      <p:sp>
        <p:nvSpPr>
          <p:cNvPr id="171" name="Google Shape;171;p2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24292F"/>
                </a:solidFill>
                <a:highlight>
                  <a:srgbClr val="FFFFFF"/>
                </a:highlight>
              </a:rPr>
              <a:t>Code is developed in emacs’ org-mode, combined with Jupyter kernels allowing for quick prototyping, and utilize PyTorch for pre-processing and post-processing of our neural network, taking advantage of GPU Acceleration via Nvidia CUDA if available. This allows us to process images in real time on Google’s Compute Engine VM’s via Google Colab, allowing for low operating costs, high performance, and good portability. Org-Mode allows us to document our code and easily integrate with other languages, while staying in a simple plain text format.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Speed</a:t>
            </a:r>
            <a:endParaRPr/>
          </a:p>
        </p:txBody>
      </p:sp>
      <p:pic>
        <p:nvPicPr>
          <p:cNvPr id="177" name="Google Shape;177;p28"/>
          <p:cNvPicPr preferRelativeResize="0"/>
          <p:nvPr/>
        </p:nvPicPr>
        <p:blipFill>
          <a:blip r:embed="rId3">
            <a:alphaModFix/>
          </a:blip>
          <a:stretch>
            <a:fillRect/>
          </a:stretch>
        </p:blipFill>
        <p:spPr>
          <a:xfrm>
            <a:off x="152400" y="1258400"/>
            <a:ext cx="8839201" cy="1879539"/>
          </a:xfrm>
          <a:prstGeom prst="rect">
            <a:avLst/>
          </a:prstGeom>
          <a:noFill/>
          <a:ln>
            <a:noFill/>
          </a:ln>
        </p:spPr>
      </p:pic>
      <p:pic>
        <p:nvPicPr>
          <p:cNvPr id="178" name="Google Shape;178;p28"/>
          <p:cNvPicPr preferRelativeResize="0"/>
          <p:nvPr/>
        </p:nvPicPr>
        <p:blipFill>
          <a:blip r:embed="rId4">
            <a:alphaModFix/>
          </a:blip>
          <a:stretch>
            <a:fillRect/>
          </a:stretch>
        </p:blipFill>
        <p:spPr>
          <a:xfrm>
            <a:off x="345400" y="3290339"/>
            <a:ext cx="8453189" cy="17007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Accuracy </a:t>
            </a:r>
            <a:endParaRPr/>
          </a:p>
        </p:txBody>
      </p:sp>
      <p:pic>
        <p:nvPicPr>
          <p:cNvPr id="184" name="Google Shape;184;p29"/>
          <p:cNvPicPr preferRelativeResize="0"/>
          <p:nvPr/>
        </p:nvPicPr>
        <p:blipFill>
          <a:blip r:embed="rId3">
            <a:alphaModFix/>
          </a:blip>
          <a:stretch>
            <a:fillRect/>
          </a:stretch>
        </p:blipFill>
        <p:spPr>
          <a:xfrm>
            <a:off x="210238" y="1528488"/>
            <a:ext cx="4202825" cy="2980575"/>
          </a:xfrm>
          <a:prstGeom prst="rect">
            <a:avLst/>
          </a:prstGeom>
          <a:noFill/>
          <a:ln>
            <a:noFill/>
          </a:ln>
        </p:spPr>
      </p:pic>
      <p:pic>
        <p:nvPicPr>
          <p:cNvPr id="185" name="Google Shape;185;p29"/>
          <p:cNvPicPr preferRelativeResize="0"/>
          <p:nvPr/>
        </p:nvPicPr>
        <p:blipFill>
          <a:blip r:embed="rId4">
            <a:alphaModFix/>
          </a:blip>
          <a:stretch>
            <a:fillRect/>
          </a:stretch>
        </p:blipFill>
        <p:spPr>
          <a:xfrm>
            <a:off x="5330725" y="1445700"/>
            <a:ext cx="3310000" cy="3146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196" name="Google Shape;196;p31"/>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Using React, we developed a </a:t>
            </a:r>
            <a:r>
              <a:rPr lang="en" sz="1300"/>
              <a:t>convenient</a:t>
            </a:r>
            <a:r>
              <a:rPr lang="en" sz="1300"/>
              <a:t> way for users and </a:t>
            </a:r>
            <a:r>
              <a:rPr lang="en" sz="1300"/>
              <a:t>patients</a:t>
            </a:r>
            <a:r>
              <a:rPr lang="en" sz="1300"/>
              <a:t> to speak with doctors, upload their data, view new results, and run analysis on their on conditions</a:t>
            </a:r>
            <a:endParaRPr sz="1300"/>
          </a:p>
          <a:p>
            <a:pPr indent="0" lvl="0" marL="0" rtl="0" algn="l">
              <a:spcBef>
                <a:spcPts val="1600"/>
              </a:spcBef>
              <a:spcAft>
                <a:spcPts val="1600"/>
              </a:spcAft>
              <a:buNone/>
            </a:pPr>
            <a:r>
              <a:rPr lang="en" sz="1300"/>
              <a:t>The users data is securely stored and encrypted on Google Firebase, and computations are run on the cloud through GCE. </a:t>
            </a:r>
            <a:endParaRPr sz="1300"/>
          </a:p>
        </p:txBody>
      </p:sp>
      <p:pic>
        <p:nvPicPr>
          <p:cNvPr descr="Open Chromebook laptop computer" id="197" name="Google Shape;197;p31"/>
          <p:cNvPicPr preferRelativeResize="0"/>
          <p:nvPr/>
        </p:nvPicPr>
        <p:blipFill>
          <a:blip r:embed="rId3">
            <a:alphaModFix/>
          </a:blip>
          <a:stretch>
            <a:fillRect/>
          </a:stretch>
        </p:blipFill>
        <p:spPr>
          <a:xfrm>
            <a:off x="3452975" y="697325"/>
            <a:ext cx="5591976" cy="3315997"/>
          </a:xfrm>
          <a:prstGeom prst="rect">
            <a:avLst/>
          </a:prstGeom>
          <a:noFill/>
          <a:ln>
            <a:noFill/>
          </a:ln>
        </p:spPr>
      </p:pic>
      <p:pic>
        <p:nvPicPr>
          <p:cNvPr descr="Sample wireframe for desktop application" id="198" name="Google Shape;198;p31"/>
          <p:cNvPicPr preferRelativeResize="0"/>
          <p:nvPr/>
        </p:nvPicPr>
        <p:blipFill rotWithShape="1">
          <a:blip r:embed="rId4">
            <a:alphaModFix/>
          </a:blip>
          <a:srcRect b="24800" l="0" r="0" t="0"/>
          <a:stretch/>
        </p:blipFill>
        <p:spPr>
          <a:xfrm>
            <a:off x="4131700" y="978250"/>
            <a:ext cx="4142049" cy="2335949"/>
          </a:xfrm>
          <a:prstGeom prst="rect">
            <a:avLst/>
          </a:prstGeom>
          <a:noFill/>
          <a:ln>
            <a:noFill/>
          </a:ln>
        </p:spPr>
      </p:pic>
      <p:pic>
        <p:nvPicPr>
          <p:cNvPr id="199" name="Google Shape;199;p31"/>
          <p:cNvPicPr preferRelativeResize="0"/>
          <p:nvPr/>
        </p:nvPicPr>
        <p:blipFill>
          <a:blip r:embed="rId5">
            <a:alphaModFix/>
          </a:blip>
          <a:stretch>
            <a:fillRect/>
          </a:stretch>
        </p:blipFill>
        <p:spPr>
          <a:xfrm>
            <a:off x="4131700" y="978250"/>
            <a:ext cx="4142049" cy="20305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69" name="Google Shape;69;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convergence of quantum computing, artificial intelligence, and precision medicine promises to revolutionize health care. Precision medicine methods identify phenotypes of patients with less-common responses to treatment or unique healthcare needs.  AI  leverages sophisticated computation and inference to generate insights, enables the system to reason and learn, and empowers clinician decision-making through augmented intelligence. Quantum-accelerated machine learning could support further breakthroughs in this area and ultimately enable causal inference models for drugs, identifying and explaining relationships among interventions and treatments on the one hand, and outcomes on the other in real-time, to provide the next-best medical action at the individual level.</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Pricing</a:t>
            </a:r>
            <a:endParaRPr/>
          </a:p>
        </p:txBody>
      </p:sp>
      <p:sp>
        <p:nvSpPr>
          <p:cNvPr id="205" name="Google Shape;205;p32"/>
          <p:cNvSpPr txBox="1"/>
          <p:nvPr/>
        </p:nvSpPr>
        <p:spPr>
          <a:xfrm>
            <a:off x="427150" y="1477200"/>
            <a:ext cx="8364900" cy="320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24292F"/>
                </a:solidFill>
                <a:latin typeface="Source Code Pro"/>
                <a:ea typeface="Source Code Pro"/>
                <a:cs typeface="Source Code Pro"/>
                <a:sym typeface="Source Code Pro"/>
              </a:rPr>
              <a:t>As of early 2022, IBM Quantum Services allows researchers and students to use their 5 qubit quantum computers for development free of charge. The GPU accelerator was provided by Google’s Colab program, free of charge as well. Those looking for real-time analysis can utilize Google Compute Engine VM’s, such as the A2 Accelerator for just $0.009 an hour. Our hybrid model is efficient and as all computation is handled through the cloud, energy costs are nominal.</a:t>
            </a:r>
            <a:endParaRPr sz="1300">
              <a:solidFill>
                <a:srgbClr val="24292F"/>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300">
                <a:solidFill>
                  <a:srgbClr val="24292F"/>
                </a:solidFill>
                <a:latin typeface="Source Code Pro"/>
                <a:ea typeface="Source Code Pro"/>
                <a:cs typeface="Source Code Pro"/>
                <a:sym typeface="Source Code Pro"/>
              </a:rPr>
              <a:t>On the other hand, our algorithms can also be applied to healthcare cost analysis, such as improving insurance pricing computations, allowing for lower average premiums, as well as better-tailored premium options. We strongly believe investing in quantum computing now will result in increased profits in the future.</a:t>
            </a:r>
            <a:endParaRPr sz="1300">
              <a:solidFill>
                <a:srgbClr val="24292F"/>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t/>
            </a:r>
            <a:endParaRPr sz="1100"/>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11" name="Google Shape;211;p33"/>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4292F"/>
                </a:solidFill>
              </a:rPr>
              <a:t>Healthcare data, collected from the many different modalities and locations that surround patients—is underused today. Clinical factors only account for a small percentage of health-relevant data. Therefore, obtaining actionable insights from other areas, including genomics, behavior, and social and environmental influences, is critical.</a:t>
            </a:r>
            <a:endParaRPr sz="1300">
              <a:solidFill>
                <a:srgbClr val="24292F"/>
              </a:solidFill>
            </a:endParaRPr>
          </a:p>
          <a:p>
            <a:pPr indent="0" lvl="0" marL="0" rtl="0" algn="l">
              <a:spcBef>
                <a:spcPts val="1200"/>
              </a:spcBef>
              <a:spcAft>
                <a:spcPts val="0"/>
              </a:spcAft>
              <a:buNone/>
            </a:pPr>
            <a:r>
              <a:t/>
            </a:r>
            <a:endParaRPr sz="1200">
              <a:solidFill>
                <a:srgbClr val="24292F"/>
              </a:solidFill>
              <a:latin typeface="Arial"/>
              <a:ea typeface="Arial"/>
              <a:cs typeface="Arial"/>
              <a:sym typeface="Arial"/>
            </a:endParaRPr>
          </a:p>
          <a:p>
            <a:pPr indent="0" lvl="0" marL="0" rtl="0" algn="l">
              <a:spcBef>
                <a:spcPts val="1200"/>
              </a:spcBef>
              <a:spcAft>
                <a:spcPts val="0"/>
              </a:spcAft>
              <a:buNone/>
            </a:pPr>
            <a:r>
              <a:t/>
            </a:r>
            <a:endParaRPr sz="1200">
              <a:solidFill>
                <a:srgbClr val="24292F"/>
              </a:solidFill>
              <a:latin typeface="Arial"/>
              <a:ea typeface="Arial"/>
              <a:cs typeface="Arial"/>
              <a:sym typeface="Arial"/>
            </a:endParaRPr>
          </a:p>
          <a:p>
            <a:pPr indent="0" lvl="0" marL="0" rtl="0" algn="l">
              <a:spcBef>
                <a:spcPts val="1200"/>
              </a:spcBef>
              <a:spcAft>
                <a:spcPts val="1600"/>
              </a:spcAft>
              <a:buNone/>
            </a:pPr>
            <a:r>
              <a:t/>
            </a:r>
            <a:endParaRPr/>
          </a:p>
        </p:txBody>
      </p:sp>
      <p:sp>
        <p:nvSpPr>
          <p:cNvPr id="212" name="Google Shape;212;p33"/>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100">
                <a:solidFill>
                  <a:srgbClr val="24292F"/>
                </a:solidFill>
              </a:rPr>
              <a:t>Quantum-enhanced machine learning algorithms stand out for their breadth of application, their efficiency, and relatively low running costs. We are entering an era where the characteristics of health datasets, such as being frequently heterogeneous and unevenly distributed, are producing complex computational challenges for modern AI. For instance, researchers have been exploring how to speed up the computationally expensive algorithms that are at the core of machine learning and AI modeling with quantum approaches, including operations with large matrices.</a:t>
            </a: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Contd.</a:t>
            </a:r>
            <a:endParaRPr/>
          </a:p>
        </p:txBody>
      </p:sp>
      <p:pic>
        <p:nvPicPr>
          <p:cNvPr id="218" name="Google Shape;218;p34"/>
          <p:cNvPicPr preferRelativeResize="0"/>
          <p:nvPr/>
        </p:nvPicPr>
        <p:blipFill>
          <a:blip r:embed="rId3">
            <a:alphaModFix/>
          </a:blip>
          <a:stretch>
            <a:fillRect/>
          </a:stretch>
        </p:blipFill>
        <p:spPr>
          <a:xfrm>
            <a:off x="4000500" y="0"/>
            <a:ext cx="5143500" cy="5143500"/>
          </a:xfrm>
          <a:prstGeom prst="rect">
            <a:avLst/>
          </a:prstGeom>
          <a:noFill/>
          <a:ln>
            <a:noFill/>
          </a:ln>
        </p:spPr>
      </p:pic>
      <p:sp>
        <p:nvSpPr>
          <p:cNvPr id="219" name="Google Shape;219;p34"/>
          <p:cNvSpPr txBox="1"/>
          <p:nvPr/>
        </p:nvSpPr>
        <p:spPr>
          <a:xfrm>
            <a:off x="311450" y="1672975"/>
            <a:ext cx="3328200" cy="319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900">
                <a:solidFill>
                  <a:srgbClr val="24292F"/>
                </a:solidFill>
                <a:latin typeface="Source Code Pro"/>
                <a:ea typeface="Source Code Pro"/>
                <a:cs typeface="Source Code Pro"/>
                <a:sym typeface="Source Code Pro"/>
              </a:rPr>
              <a:t>The maturity horizons of quantum computing use cases in healthcare depend not only on cross-industry quantum algorithm and hardware developments but also on the increasing availability of relevant data. While certain modalities are already being leveraged for advanced computational modeling, health-relevant datasets are rapidly growing from increases in both the number of people being “instrumented,” as well as the data types being collected. As the number of accessible health-relevant data sources continues to grow, the potential for quantum computing to add value likewise increases. AI in medicine will continue to proactively predict, analyze, and prevent disease, and quantum acceleration will play a key role in creating target treatments and identifying complex mutations.</a:t>
            </a:r>
            <a:endParaRPr sz="1100">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5" name="Google Shape;75;p1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Healthcare data—such as information from clinical trials, disease registries, electronic health records (EHRs), and medical devices—is growing at a compound annual growth rate of 36 percent. Increasingly, this data helps address 4 challenges associated with healthcare:</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76" name="Google Shape;76;p1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 Better health</a:t>
            </a:r>
            <a:endParaRPr sz="1500"/>
          </a:p>
          <a:p>
            <a:pPr indent="0" lvl="0" marL="0" rtl="0" algn="l">
              <a:spcBef>
                <a:spcPts val="1600"/>
              </a:spcBef>
              <a:spcAft>
                <a:spcPts val="0"/>
              </a:spcAft>
              <a:buNone/>
            </a:pPr>
            <a:r>
              <a:rPr lang="en" sz="1500"/>
              <a:t>- Lower cost</a:t>
            </a:r>
            <a:endParaRPr sz="1500"/>
          </a:p>
          <a:p>
            <a:pPr indent="0" lvl="0" marL="0" rtl="0" algn="l">
              <a:spcBef>
                <a:spcPts val="1600"/>
              </a:spcBef>
              <a:spcAft>
                <a:spcPts val="0"/>
              </a:spcAft>
              <a:buNone/>
            </a:pPr>
            <a:r>
              <a:rPr lang="en" sz="1500"/>
              <a:t>- Enhanced patient experiences</a:t>
            </a:r>
            <a:endParaRPr sz="1500"/>
          </a:p>
          <a:p>
            <a:pPr indent="0" lvl="0" marL="0" rtl="0" algn="l">
              <a:spcBef>
                <a:spcPts val="1600"/>
              </a:spcBef>
              <a:spcAft>
                <a:spcPts val="1600"/>
              </a:spcAft>
              <a:buNone/>
            </a:pPr>
            <a:r>
              <a:rPr lang="en" sz="1500"/>
              <a:t>- Improved healthcare practitioner work lives.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contd.</a:t>
            </a:r>
            <a:endParaRPr/>
          </a:p>
        </p:txBody>
      </p:sp>
      <p:sp>
        <p:nvSpPr>
          <p:cNvPr id="82" name="Google Shape;82;p16"/>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At the same time, healthcare consumers are making more decisions and have to navigate an increasingly complex system. Traditionally, diagnosing a patient’s condition has been based heavily on the umbrella approach, which is based solely on the patient-reported symptoms, resulting in an umbrella diagnosis and treatment that frequently fails to achieve their intended effects due to individual variability. As a result, many existing therapies fail to achieve their intended effects due to individual variability. </a:t>
            </a:r>
            <a:endParaRPr sz="1200"/>
          </a:p>
        </p:txBody>
      </p:sp>
      <p:sp>
        <p:nvSpPr>
          <p:cNvPr id="83" name="Google Shape;83;p16"/>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P</a:t>
            </a:r>
            <a:r>
              <a:rPr lang="en" sz="1100"/>
              <a:t>recision medicine aims to allow tailor prevention and treatment with an individual approach. [cite:@Ravizza2019]. Due to the complexity of human biology, individualized medicine requires taking into account aspects that go well beyond standard medical care. Medical care only has a relative contribution of 10 to 20 percent of outcomes; health-related behaviors, socioeconomic factors, and environmental aspects account for the other 80 to 90 percent [cite:@Magnan2017]. Computationally, the interdependencies and correlations among these diverse contributors create formidable challenges concerning optimizing treatment effectiveness. [cite:@McDermott2012]</a:t>
            </a:r>
            <a:endParaRPr sz="11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in Precision Medicine</a:t>
            </a:r>
            <a:endParaRPr/>
          </a:p>
        </p:txBody>
      </p:sp>
      <p:sp>
        <p:nvSpPr>
          <p:cNvPr id="89" name="Google Shape;89;p17"/>
          <p:cNvSpPr txBox="1"/>
          <p:nvPr>
            <p:ph idx="1" type="body"/>
          </p:nvPr>
        </p:nvSpPr>
        <p:spPr>
          <a:xfrm>
            <a:off x="78450" y="1316425"/>
            <a:ext cx="44937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A key aspect of tailoring medical approaches is proactivity. Early treatments and preventive interventions tend to drastically improve outcomes and optimize costs. Classical machine learning has already shown some promise in predicting the risk of future diseases for a range of patient groups based on EHRs [cite:@Jauk2020]. Supervised and unsupervised quantum-enhanced machine learning techniques could allow earlier more accurate, and more granular risk predictions. Eventually, medical practitioners might even have the tools to understand how an individual’s risk for any given condition changes over time, enabled by continual virtual diagnostics based on ongoing data streams from individuals. [cite:@Kumar2021]</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id="90" name="Google Shape;90;p17"/>
          <p:cNvPicPr preferRelativeResize="0"/>
          <p:nvPr/>
        </p:nvPicPr>
        <p:blipFill>
          <a:blip r:embed="rId3">
            <a:alphaModFix/>
          </a:blip>
          <a:stretch>
            <a:fillRect/>
          </a:stretch>
        </p:blipFill>
        <p:spPr>
          <a:xfrm>
            <a:off x="4713350" y="1385025"/>
            <a:ext cx="4267051" cy="2373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Accelerating AI with Quantum Computing</a:t>
            </a:r>
            <a:endParaRPr/>
          </a:p>
        </p:txBody>
      </p:sp>
      <p:sp>
        <p:nvSpPr>
          <p:cNvPr id="96" name="Google Shape;96;p18"/>
          <p:cNvSpPr txBox="1"/>
          <p:nvPr>
            <p:ph idx="1" type="body"/>
          </p:nvPr>
        </p:nvSpPr>
        <p:spPr>
          <a:xfrm>
            <a:off x="78450" y="1316425"/>
            <a:ext cx="89424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Quantum computers process information in a fundamentally different way from traditional computers. Previous computer technology advancements—such as integrated circuits—enabled faster computing, but were still based on classical information processing. These computers manipulate quantum bits (qubits). These are unlike classical bits, which store information as either a 0 or 1, and they can display uniquely quantum properties, such as entanglement. As a result, it becomes possible to construct quantum algorithms that can outperform their classical counterparts which are not able to leverage quantum phenomena. [cite:@Montanaro2016]</a:t>
            </a:r>
            <a:endParaRPr sz="1100"/>
          </a:p>
          <a:p>
            <a:pPr indent="0" lvl="0" marL="0" rtl="0" algn="l">
              <a:spcBef>
                <a:spcPts val="1600"/>
              </a:spcBef>
              <a:spcAft>
                <a:spcPts val="0"/>
              </a:spcAft>
              <a:buNone/>
            </a:pPr>
            <a:r>
              <a:rPr lang="en" sz="1100"/>
              <a:t>- Chemistry, machine learning/artificial intelligence (AI), optimization, or simulation tasks. Machine learning has shown potential to be enhanced by quantum computing and is symbiotically helping drive quantum advances [cite:@Carleo2017]</a:t>
            </a:r>
            <a:endParaRPr sz="1100"/>
          </a:p>
          <a:p>
            <a:pPr indent="0" lvl="0" marL="0" rtl="0" algn="l">
              <a:spcBef>
                <a:spcPts val="1600"/>
              </a:spcBef>
              <a:spcAft>
                <a:spcPts val="0"/>
              </a:spcAft>
              <a:buNone/>
            </a:pPr>
            <a:r>
              <a:rPr lang="en" sz="1100"/>
              <a:t>- Complex correlations and interdependencies among many highly interconnected elements, such as molecular structures in which many electrons interact</a:t>
            </a:r>
            <a:endParaRPr sz="1100"/>
          </a:p>
          <a:p>
            <a:pPr indent="0" lvl="0" marL="0" rtl="0" algn="l">
              <a:spcBef>
                <a:spcPts val="1600"/>
              </a:spcBef>
              <a:spcAft>
                <a:spcPts val="0"/>
              </a:spcAft>
              <a:buNone/>
            </a:pPr>
            <a:r>
              <a:rPr lang="en" sz="1100"/>
              <a:t>- Inherent scaling limits of relevant classical algorithms. For instance, the resource requirements of classical algorithms may increase exponentially with problem size, as is the case when simulating the time evolution of quantum systems [cite:@Whitfield2011].</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Hybrid Quantum-Classical Neural Networks</a:t>
            </a:r>
            <a:endParaRPr/>
          </a:p>
        </p:txBody>
      </p:sp>
      <p:sp>
        <p:nvSpPr>
          <p:cNvPr id="102" name="Google Shape;102;p19"/>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The most computationally demanding part of gradient-based algorithms, namely, computing the fitness function and its gradient for control input, can be accomplished by the process of evolution and measurement on quantum hardware. By posing queries to and receiving answers from these devices, classical computing devices update the control parameters until an optimal control solution is found [cite:@Li2017]. Using this hybrid approach gives rise to interesting areas of research that seek to leverage the principles of quantum mechanics to augment machine learning or vice-versa. Enabling us to enhance classical ML algorithms by outsourcing difficult calculations to a quantum computer.</a:t>
            </a:r>
            <a:endParaRPr sz="11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3" name="Google Shape;103;p19"/>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To create a quantum-classical neural network, one can implement a hidden layer for a neural network using a parameterized quantum circuit, a quantum circuit where the rotation angles for each gate are specified by the components of a classical input vector. The outputs from the neural network's previous layer will be collected and used as the inputs for a parameterized circuit. The measurement statistics of the circuit can then be collected and used as inputs for the following layer.</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QuTorch and QuGAN Hybrid Structures</a:t>
            </a:r>
            <a:endParaRPr/>
          </a:p>
        </p:txBody>
      </p:sp>
      <p:sp>
        <p:nvSpPr>
          <p:cNvPr id="109" name="Google Shape;109;p20"/>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0" name="Google Shape;110;p20"/>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1" name="Google Shape;111;p20"/>
          <p:cNvPicPr preferRelativeResize="0"/>
          <p:nvPr/>
        </p:nvPicPr>
        <p:blipFill>
          <a:blip r:embed="rId3">
            <a:alphaModFix/>
          </a:blip>
          <a:stretch>
            <a:fillRect/>
          </a:stretch>
        </p:blipFill>
        <p:spPr>
          <a:xfrm>
            <a:off x="171187" y="1468825"/>
            <a:ext cx="4280929" cy="3099900"/>
          </a:xfrm>
          <a:prstGeom prst="rect">
            <a:avLst/>
          </a:prstGeom>
          <a:noFill/>
          <a:ln>
            <a:noFill/>
          </a:ln>
        </p:spPr>
      </p:pic>
      <p:pic>
        <p:nvPicPr>
          <p:cNvPr id="112" name="Google Shape;112;p20"/>
          <p:cNvPicPr preferRelativeResize="0"/>
          <p:nvPr/>
        </p:nvPicPr>
        <p:blipFill>
          <a:blip r:embed="rId4">
            <a:alphaModFix/>
          </a:blip>
          <a:stretch>
            <a:fillRect/>
          </a:stretch>
        </p:blipFill>
        <p:spPr>
          <a:xfrm>
            <a:off x="4311600" y="1545015"/>
            <a:ext cx="4617900" cy="29096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General Adversarial Networks</a:t>
            </a:r>
            <a:endParaRPr/>
          </a:p>
        </p:txBody>
      </p:sp>
      <p:sp>
        <p:nvSpPr>
          <p:cNvPr id="118" name="Google Shape;118;p21"/>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rPr>
              <a:t>Generative Adversarial Networks, or GANs for short, are an approach to generative modeling using deep learning methods, such as convolutional neural networks. Generative modeling is an unsupervised learning task in machine learning that involves automatically discovering and learning the regularities or patterns in input data in such a way that the model can be used to generate or output new examples that plausibly could have been drawn from the original dataset [cite:@pmlr-v119-choi20a]</a:t>
            </a:r>
            <a:endParaRPr sz="1200">
              <a:solidFill>
                <a:srgbClr val="24292F"/>
              </a:solidFil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9" name="Google Shape;119;p21"/>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24292F"/>
                </a:solidFill>
                <a:highlight>
                  <a:srgbClr val="FFFFFF"/>
                </a:highlight>
              </a:rPr>
              <a:t>GANs are a clever way of training a generative model by framing the problem as a supervised learning problem with two sub-models: the generator model that we train to generate new examples, and the discriminator model that tries to classify examples as either real (from the domain) or fake (generated). The two models are trained together in a zero-sum game, adversarial, until the discriminator model is fooled about half the time, meaning the generator model is generating plausible examples. This can be modeled through the equation [cite:@Wang2020]</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